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2377440"/>
            <a:ext cx="5760720" cy="0"/>
          </a:xfrm>
          <a:prstGeom prst="line">
            <a:avLst/>
          </a:prstGeom>
          <a:noFill/>
          <a:ln w="19050">
            <a:solidFill>
              <a:srgbClr val="C9A9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56032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SOVEREIGNTY OF ATTENTION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371600" y="3474720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5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Reclaiming the Currency of Genuine Human Power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371600" y="5852160"/>
            <a:ext cx="9418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Insights from S. Charles Bivens, Identity Consultant &amp; AI Ethicist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71600" y="2377440"/>
            <a:ext cx="9418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i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Attention is the rarest and purest form of generosity.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1371600" y="365760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Simone Weil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64465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SOVEREIGNTY OF ATTENTION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18001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Anatomy of Sovereignty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10058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C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Conscious control and ownership over your own mind is defined by your power to choose: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1645920"/>
            <a:ext cx="10972800" cy="73152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645920"/>
            <a:ext cx="73152" cy="73152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17556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you notice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60120" y="2029968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selective gate of perception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2468880"/>
            <a:ext cx="10972800" cy="73152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/>
        </p:spPr>
      </p:sp>
      <p:sp>
        <p:nvSpPr>
          <p:cNvPr id="9" name="Shape 7"/>
          <p:cNvSpPr/>
          <p:nvPr/>
        </p:nvSpPr>
        <p:spPr>
          <a:xfrm>
            <a:off x="640080" y="2468880"/>
            <a:ext cx="73152" cy="73152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0" name="Text 8"/>
          <p:cNvSpPr/>
          <p:nvPr/>
        </p:nvSpPr>
        <p:spPr>
          <a:xfrm>
            <a:off x="960120" y="257860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problems you solve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60120" y="2852928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cognitive energy is invested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3291840"/>
            <a:ext cx="10972800" cy="73152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/>
        </p:spPr>
      </p:sp>
      <p:sp>
        <p:nvSpPr>
          <p:cNvPr id="13" name="Shape 11"/>
          <p:cNvSpPr/>
          <p:nvPr/>
        </p:nvSpPr>
        <p:spPr>
          <a:xfrm>
            <a:off x="640080" y="3291840"/>
            <a:ext cx="73152" cy="73152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4" name="Text 12"/>
          <p:cNvSpPr/>
          <p:nvPr/>
        </p:nvSpPr>
        <p:spPr>
          <a:xfrm>
            <a:off x="960120" y="340156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you listen to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60120" y="3675888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voices granted authority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4114800"/>
            <a:ext cx="10972800" cy="73152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/>
        </p:spPr>
      </p:sp>
      <p:sp>
        <p:nvSpPr>
          <p:cNvPr id="17" name="Shape 15"/>
          <p:cNvSpPr/>
          <p:nvPr/>
        </p:nvSpPr>
        <p:spPr>
          <a:xfrm>
            <a:off x="640080" y="4114800"/>
            <a:ext cx="73152" cy="73152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18" name="Text 16"/>
          <p:cNvSpPr/>
          <p:nvPr/>
        </p:nvSpPr>
        <p:spPr>
          <a:xfrm>
            <a:off x="960120" y="422452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you direct your mind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60120" y="4498848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deliberate vector of focus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0080" y="4937760"/>
            <a:ext cx="10972800" cy="73152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/>
        </p:spPr>
      </p:sp>
      <p:sp>
        <p:nvSpPr>
          <p:cNvPr id="21" name="Shape 19"/>
          <p:cNvSpPr/>
          <p:nvPr/>
        </p:nvSpPr>
        <p:spPr>
          <a:xfrm>
            <a:off x="640080" y="4937760"/>
            <a:ext cx="73152" cy="731520"/>
          </a:xfrm>
          <a:prstGeom prst="rect">
            <a:avLst/>
          </a:prstGeom>
          <a:solidFill>
            <a:srgbClr val="C9A961"/>
          </a:solidFill>
          <a:ln/>
        </p:spPr>
      </p:sp>
      <p:sp>
        <p:nvSpPr>
          <p:cNvPr id="22" name="Text 20"/>
          <p:cNvSpPr/>
          <p:nvPr/>
        </p:nvSpPr>
        <p:spPr>
          <a:xfrm>
            <a:off x="960120" y="504748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you allow to matter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60120" y="5321808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hierarchy of significance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40080" y="64465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SOVEREIGNTY OF ATTENTION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018001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at Stake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5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an attention economy, the human mind itself has become the primary resource being extracted, packaged, and sold.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40080" y="2194560"/>
            <a:ext cx="3566160" cy="3291840"/>
          </a:xfrm>
          <a:prstGeom prst="roundRect">
            <a:avLst>
              <a:gd name="adj" fmla="val 2778"/>
            </a:avLst>
          </a:prstGeom>
          <a:solidFill>
            <a:srgbClr val="1A1A1A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4231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9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68680" y="29260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Cognitive Fragmentation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3657600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partial attention erodes the capacity for deep work and sustained presence.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566160" cy="3291840"/>
          </a:xfrm>
          <a:prstGeom prst="roundRect">
            <a:avLst>
              <a:gd name="adj" fmla="val 2778"/>
            </a:avLst>
          </a:prstGeom>
          <a:solidFill>
            <a:srgbClr val="1A1A1A"/>
          </a:solidFill>
          <a:ln/>
        </p:spPr>
      </p:sp>
      <p:sp>
        <p:nvSpPr>
          <p:cNvPr id="9" name="Text 7"/>
          <p:cNvSpPr/>
          <p:nvPr/>
        </p:nvSpPr>
        <p:spPr>
          <a:xfrm>
            <a:off x="4617720" y="24231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9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617720" y="29260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Identity Distortion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17720" y="3657600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algorithms curate what we see, they begin to shape who we become.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38160" y="2194560"/>
            <a:ext cx="3566160" cy="3291840"/>
          </a:xfrm>
          <a:prstGeom prst="roundRect">
            <a:avLst>
              <a:gd name="adj" fmla="val 2778"/>
            </a:avLst>
          </a:prstGeom>
          <a:solidFill>
            <a:srgbClr val="1A1A1A"/>
          </a:solidFill>
          <a:ln/>
        </p:spPr>
      </p:sp>
      <p:sp>
        <p:nvSpPr>
          <p:cNvPr id="13" name="Text 11"/>
          <p:cNvSpPr/>
          <p:nvPr/>
        </p:nvSpPr>
        <p:spPr>
          <a:xfrm>
            <a:off x="8366760" y="24231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A9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366760" y="29260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Moral Atrophy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66760" y="3657600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Reactive minds struggle to deliberate; ethical life requires space to choose.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40080" y="64465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SOVEREIGNTY OF ATTENTION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018001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Industry Term: Engagement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5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Reality: Compartmentalization. Fragmentation. Monetization.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2011680" y="2103120"/>
            <a:ext cx="8503920" cy="914400"/>
          </a:xfrm>
          <a:prstGeom prst="roundRect">
            <a:avLst>
              <a:gd name="adj" fmla="val 8000"/>
            </a:avLst>
          </a:prstGeom>
          <a:solidFill>
            <a:srgbClr val="1A1A1A"/>
          </a:solidFill>
          <a:ln/>
        </p:spPr>
      </p:sp>
      <p:sp>
        <p:nvSpPr>
          <p:cNvPr id="5" name="Text 3"/>
          <p:cNvSpPr/>
          <p:nvPr/>
        </p:nvSpPr>
        <p:spPr>
          <a:xfrm>
            <a:off x="2194560" y="23317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Engagement with what?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011680" y="3200400"/>
            <a:ext cx="8503920" cy="914400"/>
          </a:xfrm>
          <a:prstGeom prst="roundRect">
            <a:avLst>
              <a:gd name="adj" fmla="val 8000"/>
            </a:avLst>
          </a:prstGeom>
          <a:solidFill>
            <a:srgbClr val="1A1A1A"/>
          </a:solidFill>
          <a:ln/>
        </p:spPr>
      </p:sp>
      <p:sp>
        <p:nvSpPr>
          <p:cNvPr id="7" name="Text 5"/>
          <p:cNvSpPr/>
          <p:nvPr/>
        </p:nvSpPr>
        <p:spPr>
          <a:xfrm>
            <a:off x="2194560" y="34290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whose terms?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2011680" y="4297680"/>
            <a:ext cx="8503920" cy="914400"/>
          </a:xfrm>
          <a:prstGeom prst="roundRect">
            <a:avLst>
              <a:gd name="adj" fmla="val 8000"/>
            </a:avLst>
          </a:prstGeom>
          <a:solidFill>
            <a:srgbClr val="1A1A1A"/>
          </a:solidFill>
          <a:ln/>
        </p:spPr>
      </p:sp>
      <p:sp>
        <p:nvSpPr>
          <p:cNvPr id="9" name="Text 7"/>
          <p:cNvSpPr/>
          <p:nvPr/>
        </p:nvSpPr>
        <p:spPr>
          <a:xfrm>
            <a:off x="2194560" y="45262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service of what?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40080" y="64465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SOVEREIGNTY OF ATTENTION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018001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Erosion of Space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188720"/>
            <a:ext cx="5212080" cy="4114800"/>
          </a:xfrm>
          <a:prstGeom prst="roundRect">
            <a:avLst>
              <a:gd name="adj" fmla="val 2222"/>
            </a:avLst>
          </a:prstGeom>
          <a:solidFill>
            <a:srgbClr val="1A1A1A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41732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9A9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REACTIVE STATE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14400" y="192024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Overwhelmed by constant stimulation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" y="2651760"/>
            <a:ext cx="4663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8C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mind is pulled outward, continuously interrupted, never allowed to settle. Notification culture trains reactivity as the default mode of consciousness.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309360" y="1188720"/>
            <a:ext cx="5212080" cy="4114800"/>
          </a:xfrm>
          <a:prstGeom prst="roundRect">
            <a:avLst>
              <a:gd name="adj" fmla="val 2222"/>
            </a:avLst>
          </a:prstGeom>
          <a:solidFill>
            <a:srgbClr val="1A1A1A"/>
          </a:solidFill>
          <a:ln/>
        </p:spPr>
      </p:sp>
      <p:sp>
        <p:nvSpPr>
          <p:cNvPr id="8" name="Text 6"/>
          <p:cNvSpPr/>
          <p:nvPr/>
        </p:nvSpPr>
        <p:spPr>
          <a:xfrm>
            <a:off x="6583680" y="141732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9A9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INTENTIONAL STATE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83680" y="192024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Space to think before reacting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583680" y="2651760"/>
            <a:ext cx="4663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8C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Deliberate pauses create the conditions for judgment, creativity, and moral choice. Sovereignty begins with the recovery of this interior room.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64465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SOVEREIGNTY OF ATTENTION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018001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Irreducible Act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1371600" y="2011680"/>
            <a:ext cx="9418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direct your own attention deliberately.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88920"/>
            <a:ext cx="9418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say no.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371600" y="3566160"/>
            <a:ext cx="9418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choose presence over stimulation.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371600" y="4754880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is not a luxury. That is dignity.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64465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SOVEREIGNTY OF ATTENTION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18001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645920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Defending your attention</a:t>
            </a:r>
            <a:endParaRPr lang="en-US" sz="3600" dirty="0"/>
          </a:p>
          <a:p>
            <a:pPr algn="ctr" indent="0" marL="0">
              <a:buNone/>
            </a:pPr>
            <a:r>
              <a:rPr lang="en-US" sz="36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a revolutionary act.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1645920" y="3840480"/>
            <a:ext cx="8869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8C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world explicitly designed to steal your focus and harvest it as a resource, reclaiming conscious control is a direct challenge to the status quo.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64465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SOVEREIGNTY OF ATTENTION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18001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Practices of Reclamation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097280"/>
            <a:ext cx="3566160" cy="2194560"/>
          </a:xfrm>
          <a:prstGeom prst="roundRect">
            <a:avLst>
              <a:gd name="adj" fmla="val 4167"/>
            </a:avLst>
          </a:prstGeom>
          <a:solidFill>
            <a:srgbClr val="1A1A1A"/>
          </a:solidFill>
          <a:ln/>
        </p:spPr>
      </p:sp>
      <p:sp>
        <p:nvSpPr>
          <p:cNvPr id="4" name="Text 2"/>
          <p:cNvSpPr/>
          <p:nvPr/>
        </p:nvSpPr>
        <p:spPr>
          <a:xfrm>
            <a:off x="868680" y="13716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Protect the Morning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68680" y="196596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 the first hour of the day from external inputs. Begin with presence, not feeds.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389120" y="1097280"/>
            <a:ext cx="3566160" cy="2194560"/>
          </a:xfrm>
          <a:prstGeom prst="roundRect">
            <a:avLst>
              <a:gd name="adj" fmla="val 4167"/>
            </a:avLst>
          </a:prstGeom>
          <a:solidFill>
            <a:srgbClr val="1A1A1A"/>
          </a:solidFill>
          <a:ln/>
        </p:spPr>
      </p:sp>
      <p:sp>
        <p:nvSpPr>
          <p:cNvPr id="7" name="Text 5"/>
          <p:cNvSpPr/>
          <p:nvPr/>
        </p:nvSpPr>
        <p:spPr>
          <a:xfrm>
            <a:off x="4617720" y="13716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Single-Task Deeply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617720" y="196596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focused block of undistracted work restores the muscle of sustained attention.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38160" y="1097280"/>
            <a:ext cx="3566160" cy="2194560"/>
          </a:xfrm>
          <a:prstGeom prst="roundRect">
            <a:avLst>
              <a:gd name="adj" fmla="val 4167"/>
            </a:avLst>
          </a:prstGeom>
          <a:solidFill>
            <a:srgbClr val="1A1A1A"/>
          </a:solidFill>
          <a:ln/>
        </p:spPr>
      </p:sp>
      <p:sp>
        <p:nvSpPr>
          <p:cNvPr id="10" name="Text 8"/>
          <p:cNvSpPr/>
          <p:nvPr/>
        </p:nvSpPr>
        <p:spPr>
          <a:xfrm>
            <a:off x="8366760" y="13716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Curate Inputs Ruthlessly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366760" y="196596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Unsubscribe, mute, unfollow. Treat attention as a finite and sacred resource.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3566160"/>
            <a:ext cx="3566160" cy="2194560"/>
          </a:xfrm>
          <a:prstGeom prst="roundRect">
            <a:avLst>
              <a:gd name="adj" fmla="val 4167"/>
            </a:avLst>
          </a:prstGeom>
          <a:solidFill>
            <a:srgbClr val="1A1A1A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38404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Schedule Emptiness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68680" y="443484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Deliberate unscheduled time is not waste — it is the precondition for insight.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389120" y="3566160"/>
            <a:ext cx="3566160" cy="2194560"/>
          </a:xfrm>
          <a:prstGeom prst="roundRect">
            <a:avLst>
              <a:gd name="adj" fmla="val 4167"/>
            </a:avLst>
          </a:prstGeom>
          <a:solidFill>
            <a:srgbClr val="1A1A1A"/>
          </a:solidFill>
          <a:ln/>
        </p:spPr>
      </p:sp>
      <p:sp>
        <p:nvSpPr>
          <p:cNvPr id="16" name="Text 14"/>
          <p:cNvSpPr/>
          <p:nvPr/>
        </p:nvSpPr>
        <p:spPr>
          <a:xfrm>
            <a:off x="4617720" y="38404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 the Pause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617720" y="443484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reacting, create a three-breath gap. Agency lives in that interval.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138160" y="3566160"/>
            <a:ext cx="3566160" cy="2194560"/>
          </a:xfrm>
          <a:prstGeom prst="roundRect">
            <a:avLst>
              <a:gd name="adj" fmla="val 4167"/>
            </a:avLst>
          </a:prstGeom>
          <a:solidFill>
            <a:srgbClr val="1A1A1A"/>
          </a:solidFill>
          <a:ln/>
        </p:spPr>
      </p:sp>
      <p:sp>
        <p:nvSpPr>
          <p:cNvPr id="19" name="Text 17"/>
          <p:cNvSpPr/>
          <p:nvPr/>
        </p:nvSpPr>
        <p:spPr>
          <a:xfrm>
            <a:off x="8366760" y="38404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Audit Your Attention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366760" y="443484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Weekly: where did your mind actually go? What received the best of you?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" y="64465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SOVEREIGNTY OF ATTENTION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018001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3716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Question for Leaders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914400" y="2194560"/>
            <a:ext cx="10332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Are you respecting your people's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attention as sacred,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 harvesting it as a resource?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914400" y="45720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answer matters.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64465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SOVEREIGNTY OF ATTENTION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18001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12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2011680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Sovereignty begins</a:t>
            </a:r>
            <a:endParaRPr lang="en-US" sz="3600" dirty="0"/>
          </a:p>
          <a:p>
            <a:pPr algn="ctr" indent="0" marL="0">
              <a:buNone/>
            </a:pPr>
            <a:r>
              <a:rPr lang="en-US" sz="3600" b="1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distraction ends.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1828800" y="4023360"/>
            <a:ext cx="8503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C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capacity to direct one's own attention is the foundation of every other human freedom: of thought, of choice, of character, of meaning.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64465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SOVEREIGNTY OF ATTENTION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18001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0" y="2286000"/>
            <a:ext cx="4846320" cy="0"/>
          </a:xfrm>
          <a:prstGeom prst="line">
            <a:avLst/>
          </a:prstGeom>
          <a:noFill/>
          <a:ln w="15875">
            <a:solidFill>
              <a:srgbClr val="C9A9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2560320"/>
            <a:ext cx="10332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Reclaim your attention.</a:t>
            </a:r>
            <a:endParaRPr lang="en-US" sz="3200" dirty="0"/>
          </a:p>
          <a:p>
            <a:pPr algn="ctr" indent="0" marL="0">
              <a:buNone/>
            </a:pPr>
            <a:r>
              <a:rPr lang="en-US" sz="3200" b="1" dirty="0">
                <a:solidFill>
                  <a:srgbClr val="C9A9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Reclaim your life.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914400" y="475488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 Charles Bivens  ·  Identity Consultant &amp; AI Ethicist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14400" y="521208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A8A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Human Philosophy  ·  2026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Sovereignty of Attention</dc:title>
  <dc:subject>Reclaiming the Currency of Genuine Human Power</dc:subject>
  <dc:creator>S. Charles Bivens</dc:creator>
  <cp:lastModifiedBy>S. Charles Bivens</cp:lastModifiedBy>
  <cp:revision>1</cp:revision>
  <dcterms:created xsi:type="dcterms:W3CDTF">2026-09-13T18:08:57Z</dcterms:created>
  <dcterms:modified xsi:type="dcterms:W3CDTF">2026-09-13T18:08:57Z</dcterms:modified>
</cp:coreProperties>
</file>